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57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490" r:id="rId11"/>
    <p:sldId id="377" r:id="rId12"/>
    <p:sldId id="378" r:id="rId13"/>
    <p:sldId id="437" r:id="rId14"/>
    <p:sldId id="491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366" r:id="rId23"/>
    <p:sldId id="438" r:id="rId24"/>
    <p:sldId id="261" r:id="rId25"/>
    <p:sldId id="492" r:id="rId26"/>
    <p:sldId id="506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93" r:id="rId36"/>
    <p:sldId id="442" r:id="rId37"/>
    <p:sldId id="455" r:id="rId38"/>
    <p:sldId id="456" r:id="rId39"/>
    <p:sldId id="454" r:id="rId40"/>
    <p:sldId id="457" r:id="rId41"/>
    <p:sldId id="494" r:id="rId42"/>
    <p:sldId id="481" r:id="rId43"/>
    <p:sldId id="482" r:id="rId44"/>
    <p:sldId id="495" r:id="rId45"/>
    <p:sldId id="373" r:id="rId46"/>
    <p:sldId id="483" r:id="rId47"/>
    <p:sldId id="259" r:id="rId48"/>
    <p:sldId id="498" r:id="rId49"/>
    <p:sldId id="499" r:id="rId50"/>
    <p:sldId id="503" r:id="rId51"/>
    <p:sldId id="489" r:id="rId52"/>
    <p:sldId id="501" r:id="rId53"/>
    <p:sldId id="505" r:id="rId54"/>
    <p:sldId id="504" r:id="rId55"/>
    <p:sldId id="502" r:id="rId56"/>
    <p:sldId id="477" r:id="rId57"/>
    <p:sldId id="496" r:id="rId58"/>
    <p:sldId id="447" r:id="rId59"/>
    <p:sldId id="445" r:id="rId60"/>
    <p:sldId id="446" r:id="rId61"/>
    <p:sldId id="448" r:id="rId62"/>
    <p:sldId id="444" r:id="rId63"/>
    <p:sldId id="440" r:id="rId64"/>
    <p:sldId id="464" r:id="rId65"/>
    <p:sldId id="371" r:id="rId66"/>
    <p:sldId id="372" r:id="rId67"/>
    <p:sldId id="465" r:id="rId68"/>
    <p:sldId id="488" r:id="rId69"/>
    <p:sldId id="48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4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3144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pdf/1703.0687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108.11539" TargetMode="Externa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504.0808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65523_Survey_on_deep_learning_with_class_imbalance" TargetMode="External"/><Relationship Id="rId2" Type="http://schemas.openxmlformats.org/officeDocument/2006/relationships/hyperlink" Target="https://arxiv.org/pdf/1909.00169.pdf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108.11539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Object Detection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Evolution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20781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Ren et. al., 2017</a:t>
            </a:r>
            <a:r>
              <a:rPr lang="en-US" sz="2800" dirty="0"/>
              <a:t>, Feature Pyramid Network R-CNN algorithm, improved accuracy with multi-scale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Zhu, at.al., 2021</a:t>
            </a:r>
            <a:r>
              <a:rPr lang="en-US" sz="2800" dirty="0"/>
              <a:t>, TPH-YOLO V5 uses a feature pyramid network, may be current state of the art – YOLO V5 unpublished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Parameterization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9984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R-CNN, SSD, YOLO, etc., use a grid to divide the feature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Anchor box proposals </a:t>
            </a:r>
            <a:r>
              <a:rPr lang="en-US" sz="2800" dirty="0"/>
              <a:t>located at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around centroids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</a:t>
            </a:r>
            <a:r>
              <a:rPr lang="en-US" sz="2800" b="1" dirty="0"/>
              <a:t>aspect rati</a:t>
            </a:r>
            <a:r>
              <a:rPr lang="en-US" sz="2800" dirty="0"/>
              <a:t>os and different </a:t>
            </a:r>
            <a:r>
              <a:rPr lang="en-US" sz="2800" b="1" dirty="0"/>
              <a:t>sizes</a:t>
            </a:r>
            <a:r>
              <a:rPr lang="en-US" sz="2800" dirty="0"/>
              <a:t> on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</a:t>
            </a:r>
            <a:r>
              <a:rPr lang="en-US" sz="2800" b="1" dirty="0"/>
              <a:t>non-maximal suppression </a:t>
            </a:r>
            <a:r>
              <a:rPr lang="en-US" sz="2800" dirty="0"/>
              <a:t>to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Suppression based on </a:t>
            </a:r>
            <a:r>
              <a:rPr lang="en-US" sz="2800" dirty="0" err="1"/>
              <a:t>IoU</a:t>
            </a:r>
            <a:r>
              <a:rPr lang="en-US" sz="2800" dirty="0"/>
              <a:t> and </a:t>
            </a:r>
            <a:r>
              <a:rPr lang="en-US" sz="2800" dirty="0" err="1"/>
              <a:t>objectness</a:t>
            </a:r>
            <a:r>
              <a:rPr lang="en-US" sz="2800" dirty="0"/>
              <a:t> score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 with bounding box proposals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Solving the Object Detection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64902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Label vector has mixed type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as regression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class labels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</a:t>
                </a:r>
                <a:r>
                  <a:rPr lang="en-US" sz="2800" dirty="0" err="1"/>
                  <a:t>classificaton</a:t>
                </a:r>
                <a:r>
                  <a:rPr lang="en-US" sz="2800" dirty="0"/>
                  <a:t>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Must find bounding box best matching object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blipFill>
                <a:blip r:embed="rId2"/>
                <a:stretch>
                  <a:fillRect l="-1647" t="-1727" b="-4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21" y="1785137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objectness</a:t>
                </a:r>
                <a:r>
                  <a:rPr lang="en-US" sz="2800" dirty="0"/>
                  <a:t>, and object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‘Heads’ perform regression and classification tasks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blipFill>
                <a:blip r:embed="rId2"/>
                <a:stretch>
                  <a:fillRect l="-998" t="-2101" r="-222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27CFEB-2D89-1737-C858-E2407267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" y="3226322"/>
            <a:ext cx="8795208" cy="3451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A155D-7944-4EFE-8B06-267664BFF87E}"/>
              </a:ext>
            </a:extLst>
          </p:cNvPr>
          <p:cNvSpPr txBox="1"/>
          <p:nvPr/>
        </p:nvSpPr>
        <p:spPr>
          <a:xfrm>
            <a:off x="8880050" y="3859962"/>
            <a:ext cx="3137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Fast R-CNN architecture from </a:t>
            </a:r>
            <a:r>
              <a:rPr lang="en-US" sz="2800" dirty="0" err="1">
                <a:hlinkClick r:id="rId4"/>
              </a:rPr>
              <a:t>Girshick</a:t>
            </a:r>
            <a:r>
              <a:rPr lang="en-US" sz="2800" dirty="0">
                <a:hlinkClick r:id="rId4"/>
              </a:rPr>
              <a:t>, 2015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 most probable bounding box with </a:t>
                </a:r>
                <a:r>
                  <a:rPr lang="en-US" sz="2800" b="1" dirty="0"/>
                  <a:t>non-max suppression algorithm</a:t>
                </a:r>
                <a:r>
                  <a:rPr lang="en-US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threshold, example,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Probability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 box</a:t>
                </a:r>
              </a:p>
              <a:p>
                <a:endParaRPr lang="en-US" sz="2800" dirty="0"/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 all boxes with </a:t>
                </a:r>
                <a:r>
                  <a:rPr lang="en-US" sz="220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US" sz="2200" i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below threshold, say 0.7</a:t>
                </a:r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While( more than one overlapping box ):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 the remaining boxes with highest probability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the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for overlapping bounding boxes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probability of objects in boxes, P(ci)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Suppress (filter out) bounding boxes with f(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P(ci)) below threshold, say 0.7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blipFill>
                <a:blip r:embed="rId2"/>
                <a:stretch>
                  <a:fillRect l="-1135" t="-1349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Beyond the scope of our course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Fast R-CNN,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</a:t>
                </a:r>
                <a:r>
                  <a:rPr lang="en-US" sz="2800" b="1" dirty="0"/>
                  <a:t>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</a:t>
                </a:r>
                <a:r>
                  <a:rPr lang="en-US" sz="2800" b="1" dirty="0"/>
                  <a:t>confidence accuracy, correct classification </a:t>
                </a:r>
                <a:r>
                  <a:rPr lang="en-US" sz="2800" dirty="0"/>
                  <a:t>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Evaluation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94177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Deep architectures for object detection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</a:t>
            </a:r>
            <a:r>
              <a:rPr lang="en-US" sz="2800"/>
              <a:t>of average precision </a:t>
            </a:r>
            <a:r>
              <a:rPr lang="en-US" sz="2800" dirty="0"/>
              <a:t>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R-CNN Algorithm</a:t>
            </a:r>
          </a:p>
        </p:txBody>
      </p:sp>
    </p:spTree>
    <p:extLst>
      <p:ext uri="{BB962C8B-B14F-4D97-AF65-F5344CB8AC3E}">
        <p14:creationId xmlns:p14="http://schemas.microsoft.com/office/powerpoint/2010/main" val="109535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Steps of Faster R-CNN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Convolutional layers create a common feature map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Region proposal network (RPN) </a:t>
            </a:r>
            <a:r>
              <a:rPr lang="en-US" sz="2800" dirty="0"/>
              <a:t>creates </a:t>
            </a:r>
            <a:r>
              <a:rPr lang="en-US" sz="2800" b="1" dirty="0"/>
              <a:t>bounding box proposals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Proposals used for Region of Interest (</a:t>
            </a:r>
            <a:r>
              <a:rPr lang="en-US" sz="2800" dirty="0" err="1"/>
              <a:t>RoI</a:t>
            </a:r>
            <a:r>
              <a:rPr lang="en-US" sz="2800" dirty="0"/>
              <a:t>) pooling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 </a:t>
            </a:r>
            <a:r>
              <a:rPr lang="en-US" sz="2800" dirty="0" err="1"/>
              <a:t>RoIs</a:t>
            </a:r>
            <a:r>
              <a:rPr lang="en-US" sz="2800" dirty="0"/>
              <a:t> are classified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A533-632C-AC0C-3876-58F00C04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78" y="1535951"/>
            <a:ext cx="4910606" cy="518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 proposal network (RPN)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NN slides over the feature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boxes generated for each anchor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 scores generated for each proposal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D9C4-4D6A-DE3A-D162-F36FF8E6CD6D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From Ren, et. al.,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F90A2-31F6-A3A5-259C-3FBB978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1" y="1866686"/>
            <a:ext cx="5890431" cy="3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Dealing with Scale and Feature Pyramids</a:t>
            </a:r>
          </a:p>
        </p:txBody>
      </p:sp>
    </p:spTree>
    <p:extLst>
      <p:ext uri="{BB962C8B-B14F-4D97-AF65-F5344CB8AC3E}">
        <p14:creationId xmlns:p14="http://schemas.microsoft.com/office/powerpoint/2010/main" val="385963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Shallow layers with better </a:t>
            </a:r>
            <a:r>
              <a:rPr lang="en-US" sz="2800" dirty="0" err="1"/>
              <a:t>detailhe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8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Practical object detection algorithms must work at many scales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B3C4-0121-FD39-87D1-1EC201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8" y="1766804"/>
            <a:ext cx="6470320" cy="4876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386A5-9852-7E56-B785-BFE3D5459A44}"/>
              </a:ext>
            </a:extLst>
          </p:cNvPr>
          <p:cNvSpPr txBox="1"/>
          <p:nvPr/>
        </p:nvSpPr>
        <p:spPr>
          <a:xfrm>
            <a:off x="360726" y="2138149"/>
            <a:ext cx="50161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Several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sizes of bounding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63979-3E87-4106-F482-D45FACA98B80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AF07-ECC3-BF4E-CF05-9F2F7FEE275F}"/>
              </a:ext>
            </a:extLst>
          </p:cNvPr>
          <p:cNvCxnSpPr>
            <a:cxnSpLocks/>
          </p:cNvCxnSpPr>
          <p:nvPr/>
        </p:nvCxnSpPr>
        <p:spPr>
          <a:xfrm flipV="1">
            <a:off x="9726627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0C58A6-3B15-9BBF-1FFA-4E1DEAF91617}"/>
              </a:ext>
            </a:extLst>
          </p:cNvPr>
          <p:cNvSpPr txBox="1"/>
          <p:nvPr/>
        </p:nvSpPr>
        <p:spPr>
          <a:xfrm rot="16200000">
            <a:off x="8118340" y="3750640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DF9BE1-A777-9870-4417-9275A506C74F}"/>
              </a:ext>
            </a:extLst>
          </p:cNvPr>
          <p:cNvCxnSpPr>
            <a:cxnSpLocks/>
          </p:cNvCxnSpPr>
          <p:nvPr/>
        </p:nvCxnSpPr>
        <p:spPr>
          <a:xfrm>
            <a:off x="11017065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BB9D42-BA08-515A-1D14-7987699C22A7}"/>
              </a:ext>
            </a:extLst>
          </p:cNvPr>
          <p:cNvSpPr txBox="1"/>
          <p:nvPr/>
        </p:nvSpPr>
        <p:spPr>
          <a:xfrm rot="16200000">
            <a:off x="9405241" y="3789345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</p:spTree>
    <p:extLst>
      <p:ext uri="{BB962C8B-B14F-4D97-AF65-F5344CB8AC3E}">
        <p14:creationId xmlns:p14="http://schemas.microsoft.com/office/powerpoint/2010/main" val="26487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47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Down Sample approaches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Max-pooling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stride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2 reduces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blipFill>
                <a:blip r:embed="rId3"/>
                <a:stretch>
                  <a:fillRect l="-4762" t="-124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Up Sample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</a:t>
                </a:r>
                <a:r>
                  <a:rPr lang="en-US" sz="2800" b="1" dirty="0"/>
                  <a:t>fractional stride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increases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blipFill>
                <a:blip r:embed="rId3"/>
                <a:stretch>
                  <a:fillRect l="-4762" t="-1475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2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Feature Pyramids and </a:t>
            </a:r>
            <a:r>
              <a:rPr lang="en-US" dirty="0" err="1">
                <a:latin typeface="+mn-lt"/>
              </a:rPr>
              <a:t>RetinaNet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975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Pyramid Network (FPN) R-CNN improves </a:t>
            </a:r>
            <a:r>
              <a:rPr lang="en-US" sz="3200" dirty="0" err="1"/>
              <a:t>accurcy</a:t>
            </a:r>
            <a:endParaRPr 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481356" y="1617515"/>
            <a:ext cx="1154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FPN used in </a:t>
            </a:r>
            <a:r>
              <a:rPr lang="en-US" sz="2800" dirty="0" err="1"/>
              <a:t>RetinaNet</a:t>
            </a:r>
            <a:r>
              <a:rPr lang="en-US" sz="2800" dirty="0"/>
              <a:t>, </a:t>
            </a:r>
            <a:r>
              <a:rPr lang="en-US" sz="2800" dirty="0">
                <a:hlinkClick r:id="rId2"/>
              </a:rPr>
              <a:t>Lin, et. al., 2018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pyramid of convolutional layers to create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 on anchor boxes at each scale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5307-2446-A875-B83D-AE47F2A0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" y="3332375"/>
            <a:ext cx="11191168" cy="29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58605" y="1780133"/>
            <a:ext cx="54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Details of up-sampling in FPN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Smaller scale layer up-sampled 2x by fraction convolution downward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Dimensions of upward layer reshaped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800" dirty="0"/>
                  <a:t> convolution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Scaled and reshaped layers merged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Preserves some semantics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Maintains resolution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blipFill>
                <a:blip r:embed="rId2"/>
                <a:stretch>
                  <a:fillRect l="-1889" t="-1961" r="-31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225DE7-0ACB-D234-B984-4E507B74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52" y="1733086"/>
            <a:ext cx="5074842" cy="454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8044010" y="634186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</p:spTree>
    <p:extLst>
      <p:ext uri="{BB962C8B-B14F-4D97-AF65-F5344CB8AC3E}">
        <p14:creationId xmlns:p14="http://schemas.microsoft.com/office/powerpoint/2010/main" val="40478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 we actually need to create a down-sampled pyramid? </a:t>
                </a:r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No!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Recall that feature maps at different scales are created in backbone CNN, e.g. </a:t>
                </a:r>
                <a:r>
                  <a:rPr lang="en-US" sz="2800" dirty="0" err="1"/>
                  <a:t>ResNet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Sample set of feature maps at desired convolutional scale,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These maps have increasing effective strides, e.g.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4,8,..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Save memory, we don’t actually store the upward pyramid! 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blipFill>
                <a:blip r:embed="rId2"/>
                <a:stretch>
                  <a:fillRect l="-1146" t="-1961" r="-1582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Bounding box proposals created at every scale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Feature maps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correspond to scales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 anchor box area at each level of the downward pyramid, e.g.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800" dirty="0"/>
                  <a:t> pixels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3 aspect ratios of anchor boxes,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1:2, 1:1, 2:1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Number of anchor boxes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blipFill>
                <a:blip r:embed="rId2"/>
                <a:stretch>
                  <a:fillRect l="-1146" t="-1931" b="-4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Training with Class Imbalance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Occurs at every 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we solve this problem?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used hard negative mining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RetinaNet</a:t>
            </a:r>
            <a:r>
              <a:rPr lang="en-US" sz="2800" dirty="0"/>
              <a:t> uses a </a:t>
            </a:r>
            <a:r>
              <a:rPr lang="en-US" sz="2800" b="1" dirty="0"/>
              <a:t>focal loss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lvl="1"/>
            <a:r>
              <a:rPr lang="en-US" b="1" dirty="0"/>
              <a:t>Note 1: </a:t>
            </a:r>
            <a:r>
              <a:rPr lang="en-US" dirty="0"/>
              <a:t>For a comprehensive review of imbalance in object detection see </a:t>
            </a:r>
            <a:r>
              <a:rPr lang="en-US" dirty="0" err="1">
                <a:hlinkClick r:id="rId2"/>
              </a:rPr>
              <a:t>Oksuz</a:t>
            </a:r>
            <a:r>
              <a:rPr lang="en-US" dirty="0">
                <a:hlinkClick r:id="rId2"/>
              </a:rPr>
              <a:t>, et.al., 2020 </a:t>
            </a:r>
            <a:endParaRPr lang="en-US" dirty="0"/>
          </a:p>
          <a:p>
            <a:pPr lvl="1"/>
            <a:r>
              <a:rPr lang="en-US" b="1" dirty="0"/>
              <a:t>Note 2: </a:t>
            </a:r>
            <a:r>
              <a:rPr lang="en-US" dirty="0"/>
              <a:t>Review of loss functions for class imbalance functions with NLP focus see </a:t>
            </a:r>
            <a:r>
              <a:rPr lang="en-US" dirty="0">
                <a:hlinkClick r:id="rId3"/>
              </a:rPr>
              <a:t>Johnson, 2019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7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with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Other Single Shot Algorithms</a:t>
            </a:r>
          </a:p>
        </p:txBody>
      </p:sp>
    </p:spTree>
    <p:extLst>
      <p:ext uri="{BB962C8B-B14F-4D97-AF65-F5344CB8AC3E}">
        <p14:creationId xmlns:p14="http://schemas.microsoft.com/office/powerpoint/2010/main" val="2795988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(YOLO 9000) 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V2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TPH-YOLO V5, Zhu, at.al., 2021 </a:t>
            </a:r>
            <a:r>
              <a:rPr lang="en-US" sz="3200" dirty="0"/>
              <a:t>uses a feature pyramid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18886" y="1575388"/>
            <a:ext cx="1187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in encoder-decoder network for multiple scales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Straight-through processing for speed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04622-ADB1-25E8-4DFE-5091A4F0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5" y="2569539"/>
            <a:ext cx="8309158" cy="4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Deep architectures for object detection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784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11150</TotalTime>
  <Words>3518</Words>
  <Application>Microsoft Office PowerPoint</Application>
  <PresentationFormat>Widescreen</PresentationFormat>
  <Paragraphs>522</Paragraphs>
  <Slides>69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Segoe UI Light</vt:lpstr>
      <vt:lpstr>Office Theme</vt:lpstr>
      <vt:lpstr>PowerPoint Presentation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Evolution of Object Detection Algorithms</vt:lpstr>
      <vt:lpstr>PowerPoint Presentation</vt:lpstr>
      <vt:lpstr>PowerPoint Presentation</vt:lpstr>
      <vt:lpstr>PowerPoint Presentation</vt:lpstr>
      <vt:lpstr>Parameterization of 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the Object Detection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of Object Detection Algorithms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R-CNN Algorithm</vt:lpstr>
      <vt:lpstr>PowerPoint Presentation</vt:lpstr>
      <vt:lpstr>PowerPoint Presentation</vt:lpstr>
      <vt:lpstr>Dealing with Scale and Feature Pyramids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Pyramids and RetinaNet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with Class Imbalance</vt:lpstr>
      <vt:lpstr>Other Single Shot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377</cp:revision>
  <cp:lastPrinted>2019-12-06T01:30:02Z</cp:lastPrinted>
  <dcterms:created xsi:type="dcterms:W3CDTF">2019-11-27T16:52:28Z</dcterms:created>
  <dcterms:modified xsi:type="dcterms:W3CDTF">2022-05-17T22:28:00Z</dcterms:modified>
</cp:coreProperties>
</file>